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handoutMasterIdLst>
    <p:handoutMasterId r:id="rId13"/>
  </p:handoutMasterIdLst>
  <p:sldIdLst>
    <p:sldId id="256" r:id="rId2"/>
    <p:sldId id="279" r:id="rId3"/>
    <p:sldId id="286" r:id="rId4"/>
    <p:sldId id="290" r:id="rId5"/>
    <p:sldId id="291" r:id="rId6"/>
    <p:sldId id="289" r:id="rId7"/>
    <p:sldId id="285" r:id="rId8"/>
    <p:sldId id="287" r:id="rId9"/>
    <p:sldId id="292" r:id="rId10"/>
    <p:sldId id="293" r:id="rId11"/>
    <p:sldId id="283" r:id="rId12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Čermák Aleš" initials="ČA" lastIdx="1" clrIdx="0">
    <p:extLst>
      <p:ext uri="{19B8F6BF-5375-455C-9EA6-DF929625EA0E}">
        <p15:presenceInfo xmlns:p15="http://schemas.microsoft.com/office/powerpoint/2012/main" userId="S-1-5-21-1410699029-3057479311-3943321552-116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60" autoAdjust="0"/>
    <p:restoredTop sz="94660"/>
  </p:normalViewPr>
  <p:slideViewPr>
    <p:cSldViewPr snapToGrid="0">
      <p:cViewPr varScale="1">
        <p:scale>
          <a:sx n="164" d="100"/>
          <a:sy n="164" d="100"/>
        </p:scale>
        <p:origin x="34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2FE8D78B-20F0-4C7D-9900-7ABF02A500DA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345F78CB-BB3C-462B-91AE-DB5EC509C9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524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733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428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5149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206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8496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3949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4329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761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910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752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24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246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454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522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14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103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097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2"/>
          <p:cNvSpPr txBox="1">
            <a:spLocks/>
          </p:cNvSpPr>
          <p:nvPr/>
        </p:nvSpPr>
        <p:spPr>
          <a:xfrm>
            <a:off x="3168492" y="5572718"/>
            <a:ext cx="3941587" cy="8275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Ing. Aleš Čermák, Ph.D., MBA</a:t>
            </a:r>
          </a:p>
          <a:p>
            <a:pPr algn="ctr"/>
            <a:r>
              <a:rPr lang="cs-CZ" dirty="0" smtClean="0"/>
              <a:t>Náměstek pro oblast investic KSÚS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94069" y="1801907"/>
            <a:ext cx="9090434" cy="2542950"/>
          </a:xfrm>
        </p:spPr>
        <p:txBody>
          <a:bodyPr/>
          <a:lstStyle/>
          <a:p>
            <a:pPr algn="ctr"/>
            <a:r>
              <a:rPr lang="cs-CZ" sz="4800" dirty="0"/>
              <a:t>Prioritizace dopravních staveb – zařazování akcí, kritéria, aktualizace </a:t>
            </a:r>
          </a:p>
        </p:txBody>
      </p:sp>
      <p:pic>
        <p:nvPicPr>
          <p:cNvPr id="5" name="Obrázek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1" t="35919" r="4432" b="29207"/>
          <a:stretch/>
        </p:blipFill>
        <p:spPr bwMode="auto">
          <a:xfrm>
            <a:off x="888868" y="346751"/>
            <a:ext cx="2736000" cy="86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0696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20562" y="668413"/>
            <a:ext cx="3884834" cy="589615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Modelový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5" y="2390513"/>
            <a:ext cx="8169631" cy="3486109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Modelová akce je naprojektována, má hotovou inženýrskou činnost, potřebná povolená a majetkoprávní vypořádání.</a:t>
            </a:r>
          </a:p>
          <a:p>
            <a:pPr algn="just"/>
            <a:r>
              <a:rPr lang="cs-CZ" dirty="0" smtClean="0"/>
              <a:t>Je bodována vysokým hodnocením, jelikož má nejvyšší kritérium stavu přípravy – zcela připraveno, stávající komunikace je ve špatném stavebním a technickém stavu, zatížena dopravou a s vysokým regionálním významem.</a:t>
            </a:r>
          </a:p>
          <a:p>
            <a:pPr algn="just"/>
            <a:r>
              <a:rPr lang="cs-CZ" dirty="0" smtClean="0"/>
              <a:t>Jsou známy </a:t>
            </a:r>
            <a:r>
              <a:rPr lang="cs-CZ" i="1" dirty="0" smtClean="0"/>
              <a:t>volné finanční prostředky</a:t>
            </a:r>
            <a:r>
              <a:rPr lang="cs-CZ" dirty="0" smtClean="0"/>
              <a:t> </a:t>
            </a:r>
            <a:r>
              <a:rPr lang="cs-CZ" dirty="0"/>
              <a:t>pro </a:t>
            </a:r>
            <a:r>
              <a:rPr lang="cs-CZ" dirty="0" smtClean="0"/>
              <a:t>realizaci </a:t>
            </a:r>
            <a:r>
              <a:rPr lang="cs-CZ" dirty="0"/>
              <a:t>staveb</a:t>
            </a:r>
            <a:r>
              <a:rPr lang="cs-CZ" i="1" dirty="0" smtClean="0"/>
              <a:t>, </a:t>
            </a:r>
            <a:r>
              <a:rPr lang="cs-CZ" dirty="0" smtClean="0"/>
              <a:t>modelem </a:t>
            </a:r>
            <a:r>
              <a:rPr lang="cs-CZ" i="1" dirty="0" smtClean="0"/>
              <a:t>Alokace</a:t>
            </a:r>
            <a:r>
              <a:rPr lang="cs-CZ" dirty="0" smtClean="0"/>
              <a:t> – </a:t>
            </a:r>
            <a:r>
              <a:rPr lang="cs-CZ" i="1" dirty="0" smtClean="0"/>
              <a:t>Požadavek </a:t>
            </a:r>
            <a:r>
              <a:rPr lang="cs-CZ" dirty="0" smtClean="0"/>
              <a:t>na daný rok. </a:t>
            </a:r>
          </a:p>
          <a:p>
            <a:pPr algn="just"/>
            <a:r>
              <a:rPr lang="cs-CZ" dirty="0" smtClean="0"/>
              <a:t>Tendr je hotov nebo může být zahájen. Stavba se následně přesune z fáze </a:t>
            </a:r>
            <a:r>
              <a:rPr lang="cs-CZ" b="1" dirty="0" smtClean="0"/>
              <a:t>připraveno</a:t>
            </a:r>
            <a:r>
              <a:rPr lang="cs-CZ" dirty="0" smtClean="0"/>
              <a:t> do fáze </a:t>
            </a:r>
            <a:r>
              <a:rPr lang="cs-CZ" b="1" dirty="0" smtClean="0"/>
              <a:t>v realizaci</a:t>
            </a:r>
            <a:r>
              <a:rPr lang="cs-CZ" dirty="0" smtClean="0"/>
              <a:t>.</a:t>
            </a:r>
            <a:endParaRPr lang="cs-CZ" dirty="0" smtClean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5" y="668413"/>
            <a:ext cx="124013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13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003314" y="1792224"/>
            <a:ext cx="6185373" cy="2477745"/>
          </a:xfrm>
        </p:spPr>
        <p:txBody>
          <a:bodyPr/>
          <a:lstStyle/>
          <a:p>
            <a:pPr algn="ctr"/>
            <a:r>
              <a:rPr lang="cs-CZ" dirty="0" smtClean="0"/>
              <a:t>Děkuji za pozornost.</a:t>
            </a:r>
            <a:br>
              <a:rPr lang="cs-CZ" dirty="0" smtClean="0"/>
            </a:br>
            <a:r>
              <a:rPr lang="cs-CZ" dirty="0" smtClean="0"/>
              <a:t>Prosím o dotazy.</a:t>
            </a:r>
            <a:endParaRPr lang="cs-CZ" sz="3200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4125206" y="5701931"/>
            <a:ext cx="3941587" cy="8275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Ing. Aleš Čermák, Ph.D., MBA</a:t>
            </a:r>
          </a:p>
          <a:p>
            <a:pPr algn="ctr"/>
            <a:r>
              <a:rPr lang="cs-CZ" dirty="0" smtClean="0"/>
              <a:t>Náměstek pro oblast investic KSÚS</a:t>
            </a:r>
            <a:endParaRPr lang="cs-CZ" dirty="0"/>
          </a:p>
        </p:txBody>
      </p:sp>
      <p:pic>
        <p:nvPicPr>
          <p:cNvPr id="5" name="Obrázek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1" t="35919" r="4432" b="29207"/>
          <a:stretch/>
        </p:blipFill>
        <p:spPr bwMode="auto">
          <a:xfrm>
            <a:off x="888868" y="346751"/>
            <a:ext cx="2582453" cy="8275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0066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84958" y="615995"/>
            <a:ext cx="5725193" cy="1195332"/>
          </a:xfrm>
        </p:spPr>
        <p:txBody>
          <a:bodyPr>
            <a:normAutofit/>
          </a:bodyPr>
          <a:lstStyle/>
          <a:p>
            <a:r>
              <a:rPr lang="cs-CZ" sz="3200" dirty="0" smtClean="0"/>
              <a:t>Definice a cíl prioritizace dopravních staveb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5" y="2527704"/>
            <a:ext cx="7732815" cy="2714079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Cílem prioritizace dopravních staveb, </a:t>
            </a:r>
            <a:r>
              <a:rPr lang="cs-CZ" dirty="0" smtClean="0"/>
              <a:t>je </a:t>
            </a:r>
            <a:r>
              <a:rPr lang="cs-CZ" dirty="0"/>
              <a:t>vytvořit funkční strukturované seznamy </a:t>
            </a:r>
            <a:r>
              <a:rPr lang="cs-CZ" dirty="0" smtClean="0"/>
              <a:t>akcí, </a:t>
            </a:r>
            <a:r>
              <a:rPr lang="cs-CZ" dirty="0"/>
              <a:t>jenž budou seřazeny dle výsledného součtu bodového hodnocení jednotlivých </a:t>
            </a:r>
            <a:r>
              <a:rPr lang="cs-CZ" dirty="0" smtClean="0"/>
              <a:t>kritérií.</a:t>
            </a:r>
          </a:p>
          <a:p>
            <a:pPr algn="just"/>
            <a:r>
              <a:rPr lang="cs-CZ" dirty="0" smtClean="0"/>
              <a:t>Takto </a:t>
            </a:r>
            <a:r>
              <a:rPr lang="cs-CZ" dirty="0"/>
              <a:t>sestavené pořadí staveb a záměrů, slouží jako podklad při rozhodování o alokování dostupných finančních prostředků v daném období.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/>
          <a:srcRect l="13319" t="13809" r="8829" b="5651"/>
          <a:stretch/>
        </p:blipFill>
        <p:spPr>
          <a:xfrm>
            <a:off x="677335" y="615995"/>
            <a:ext cx="1590008" cy="1094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94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44809" y="691709"/>
            <a:ext cx="6260360" cy="116038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Podklady a data pro vznik prioritizace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5" y="2358803"/>
            <a:ext cx="8157982" cy="3541116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Výchozím </a:t>
            </a:r>
            <a:r>
              <a:rPr lang="cs-CZ" dirty="0" smtClean="0"/>
              <a:t>podkladem </a:t>
            </a:r>
            <a:r>
              <a:rPr lang="cs-CZ" dirty="0"/>
              <a:t>pro návrh systému prioritizace dopravních staveb, byl </a:t>
            </a:r>
            <a:r>
              <a:rPr lang="cs-CZ" i="1" dirty="0"/>
              <a:t>metodický postup pro multikriteriální hodnocení akcí, financovaných ze Státního fondu dopravní infrastruktury</a:t>
            </a:r>
            <a:r>
              <a:rPr lang="cs-CZ" dirty="0"/>
              <a:t>, který KSÚS běžně používá již několik </a:t>
            </a:r>
            <a:r>
              <a:rPr lang="cs-CZ" dirty="0" smtClean="0"/>
              <a:t>let.</a:t>
            </a:r>
          </a:p>
          <a:p>
            <a:pPr algn="just"/>
            <a:r>
              <a:rPr lang="cs-CZ" dirty="0" smtClean="0"/>
              <a:t>Pro </a:t>
            </a:r>
            <a:r>
              <a:rPr lang="cs-CZ" dirty="0" smtClean="0"/>
              <a:t>systém Středočeského kraje, byla </a:t>
            </a:r>
            <a:r>
              <a:rPr lang="cs-CZ" dirty="0" smtClean="0"/>
              <a:t>stanovena kritéria </a:t>
            </a:r>
            <a:r>
              <a:rPr lang="cs-CZ" dirty="0"/>
              <a:t>a každé kritérium opatřeno </a:t>
            </a:r>
            <a:r>
              <a:rPr lang="cs-CZ" dirty="0" smtClean="0"/>
              <a:t>bodovým hodnocením a koeficientem násobení. </a:t>
            </a:r>
            <a:r>
              <a:rPr lang="cs-CZ" dirty="0"/>
              <a:t>Následně byly tyto vstupy nadefinovány do tabulky</a:t>
            </a:r>
            <a:r>
              <a:rPr lang="cs-CZ" dirty="0" smtClean="0"/>
              <a:t>.</a:t>
            </a:r>
          </a:p>
          <a:p>
            <a:pPr algn="just"/>
            <a:r>
              <a:rPr lang="cs-CZ" dirty="0"/>
              <a:t>Informace k jednotlivým </a:t>
            </a:r>
            <a:r>
              <a:rPr lang="cs-CZ" dirty="0" smtClean="0"/>
              <a:t>kritériím, </a:t>
            </a:r>
            <a:r>
              <a:rPr lang="cs-CZ" dirty="0"/>
              <a:t>jsou čerpány kromě projektové dokumentace a dostupných zdrojů </a:t>
            </a:r>
            <a:r>
              <a:rPr lang="cs-CZ" dirty="0" smtClean="0"/>
              <a:t>dat, </a:t>
            </a:r>
            <a:r>
              <a:rPr lang="cs-CZ" dirty="0"/>
              <a:t>prioritně ze systémů CLEVERA a BMS (</a:t>
            </a:r>
            <a:r>
              <a:rPr lang="cs-CZ" dirty="0" err="1"/>
              <a:t>Bridge</a:t>
            </a:r>
            <a:r>
              <a:rPr lang="cs-CZ" dirty="0"/>
              <a:t> Management </a:t>
            </a:r>
            <a:r>
              <a:rPr lang="cs-CZ" dirty="0" err="1"/>
              <a:t>System</a:t>
            </a:r>
            <a:r>
              <a:rPr lang="cs-CZ" dirty="0" smtClean="0"/>
              <a:t>).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5" y="691709"/>
            <a:ext cx="1146543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93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20561" y="668413"/>
            <a:ext cx="4526905" cy="70539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Kategorie prioritizace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5" y="2050120"/>
            <a:ext cx="8536555" cy="429243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dirty="0"/>
              <a:t>A</a:t>
            </a:r>
            <a:r>
              <a:rPr lang="cs-CZ" dirty="0" smtClean="0"/>
              <a:t>kce jsou rozděleny </a:t>
            </a:r>
            <a:r>
              <a:rPr lang="cs-CZ" dirty="0"/>
              <a:t>do čtyř základních </a:t>
            </a:r>
            <a:r>
              <a:rPr lang="cs-CZ" dirty="0" smtClean="0"/>
              <a:t>kategorií, </a:t>
            </a:r>
            <a:r>
              <a:rPr lang="cs-CZ" dirty="0"/>
              <a:t>dle druhu dopravních staveb:</a:t>
            </a:r>
          </a:p>
          <a:p>
            <a:pPr algn="just"/>
            <a:r>
              <a:rPr lang="cs-CZ" dirty="0"/>
              <a:t>1.	opravy a rekonstrukce silnic</a:t>
            </a:r>
          </a:p>
          <a:p>
            <a:pPr lvl="2" algn="just"/>
            <a:r>
              <a:rPr lang="cs-CZ" dirty="0" smtClean="0"/>
              <a:t>a. souvislá </a:t>
            </a:r>
            <a:r>
              <a:rPr lang="cs-CZ" dirty="0"/>
              <a:t>údržba,</a:t>
            </a:r>
          </a:p>
          <a:p>
            <a:pPr lvl="2" algn="just"/>
            <a:r>
              <a:rPr lang="cs-CZ" dirty="0" smtClean="0"/>
              <a:t>b. rekonstrukce</a:t>
            </a:r>
            <a:r>
              <a:rPr lang="cs-CZ" dirty="0"/>
              <a:t>.</a:t>
            </a:r>
          </a:p>
          <a:p>
            <a:pPr algn="just"/>
            <a:r>
              <a:rPr lang="cs-CZ" dirty="0"/>
              <a:t>2.	mostní objekty a propustky</a:t>
            </a:r>
          </a:p>
          <a:p>
            <a:pPr lvl="2" algn="just"/>
            <a:r>
              <a:rPr lang="cs-CZ" dirty="0"/>
              <a:t>a</a:t>
            </a:r>
            <a:r>
              <a:rPr lang="cs-CZ" dirty="0" smtClean="0"/>
              <a:t>. most</a:t>
            </a:r>
            <a:r>
              <a:rPr lang="cs-CZ" dirty="0"/>
              <a:t>,</a:t>
            </a:r>
          </a:p>
          <a:p>
            <a:pPr lvl="2" algn="just"/>
            <a:r>
              <a:rPr lang="cs-CZ" dirty="0" smtClean="0"/>
              <a:t>b. propustek</a:t>
            </a:r>
            <a:r>
              <a:rPr lang="cs-CZ" dirty="0"/>
              <a:t>.</a:t>
            </a:r>
          </a:p>
          <a:p>
            <a:pPr algn="just"/>
            <a:r>
              <a:rPr lang="cs-CZ" dirty="0"/>
              <a:t>3.	řešení bodové závady a/nebo bezpečnostního </a:t>
            </a:r>
            <a:r>
              <a:rPr lang="cs-CZ" dirty="0" smtClean="0"/>
              <a:t>rizika</a:t>
            </a:r>
          </a:p>
          <a:p>
            <a:pPr lvl="2" algn="just"/>
            <a:r>
              <a:rPr lang="cs-CZ" dirty="0" smtClean="0"/>
              <a:t>okružní </a:t>
            </a:r>
            <a:r>
              <a:rPr lang="cs-CZ" dirty="0"/>
              <a:t>či jiné křižovatky, rizikové zatáčky, opěrné zdi, skalní masivy, překážky, apod</a:t>
            </a:r>
            <a:r>
              <a:rPr lang="cs-CZ" dirty="0" smtClean="0"/>
              <a:t>.</a:t>
            </a:r>
            <a:endParaRPr lang="cs-CZ" dirty="0"/>
          </a:p>
          <a:p>
            <a:pPr algn="just"/>
            <a:r>
              <a:rPr lang="cs-CZ" dirty="0"/>
              <a:t>4.	</a:t>
            </a:r>
            <a:r>
              <a:rPr lang="cs-CZ" dirty="0" smtClean="0"/>
              <a:t>novostavby</a:t>
            </a:r>
          </a:p>
          <a:p>
            <a:pPr lvl="2" algn="just"/>
            <a:r>
              <a:rPr lang="cs-CZ" dirty="0" smtClean="0"/>
              <a:t>obchvaty</a:t>
            </a:r>
            <a:r>
              <a:rPr lang="cs-CZ" dirty="0"/>
              <a:t>, přeložky, </a:t>
            </a:r>
            <a:r>
              <a:rPr lang="cs-CZ" dirty="0" smtClean="0"/>
              <a:t>propojky.</a:t>
            </a:r>
          </a:p>
          <a:p>
            <a:pPr marL="914400" lvl="2" indent="0" algn="just">
              <a:buNone/>
            </a:pPr>
            <a:endParaRPr lang="cs-CZ" dirty="0"/>
          </a:p>
          <a:p>
            <a:pPr algn="just"/>
            <a:r>
              <a:rPr lang="cs-CZ" dirty="0"/>
              <a:t>Homogenizace nejsou do </a:t>
            </a:r>
            <a:r>
              <a:rPr lang="cs-CZ" dirty="0" smtClean="0"/>
              <a:t>prioritizace </a:t>
            </a:r>
            <a:r>
              <a:rPr lang="cs-CZ" dirty="0"/>
              <a:t>uvažovány, stejně tak </a:t>
            </a:r>
            <a:r>
              <a:rPr lang="cs-CZ" dirty="0" smtClean="0"/>
              <a:t>běžné lokální opravy </a:t>
            </a:r>
            <a:r>
              <a:rPr lang="cs-CZ" dirty="0"/>
              <a:t>vozovky a </a:t>
            </a:r>
            <a:r>
              <a:rPr lang="cs-CZ" dirty="0" smtClean="0"/>
              <a:t>běžná údržba </a:t>
            </a:r>
            <a:r>
              <a:rPr lang="cs-CZ" dirty="0" smtClean="0"/>
              <a:t>mostů.</a:t>
            </a:r>
          </a:p>
          <a:p>
            <a:pPr algn="just"/>
            <a:r>
              <a:rPr lang="cs-CZ" dirty="0" smtClean="0"/>
              <a:t>Celoplošné </a:t>
            </a:r>
            <a:r>
              <a:rPr lang="cs-CZ" dirty="0"/>
              <a:t>opravy jsou součástí prioritizace.</a:t>
            </a:r>
          </a:p>
          <a:p>
            <a:pPr algn="just"/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5" y="668413"/>
            <a:ext cx="1716413" cy="1289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59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20562" y="668413"/>
            <a:ext cx="4454858" cy="705394"/>
          </a:xfrm>
        </p:spPr>
        <p:txBody>
          <a:bodyPr>
            <a:normAutofit/>
          </a:bodyPr>
          <a:lstStyle/>
          <a:p>
            <a:r>
              <a:rPr lang="cs-CZ" sz="3200" dirty="0" smtClean="0"/>
              <a:t>Struktura</a:t>
            </a:r>
            <a:r>
              <a:rPr lang="cs-CZ" dirty="0" smtClean="0"/>
              <a:t> prioritizace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5" y="2428692"/>
            <a:ext cx="8134685" cy="3821105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Prioritizace je vedena v </a:t>
            </a:r>
            <a:r>
              <a:rPr lang="cs-CZ" dirty="0" err="1" smtClean="0"/>
              <a:t>excelovské</a:t>
            </a:r>
            <a:r>
              <a:rPr lang="cs-CZ" dirty="0" smtClean="0"/>
              <a:t> tabulce, jenž je rozdělena </a:t>
            </a:r>
            <a:r>
              <a:rPr lang="cs-CZ" dirty="0"/>
              <a:t>na dva listy. </a:t>
            </a:r>
            <a:endParaRPr lang="cs-CZ" dirty="0" smtClean="0"/>
          </a:p>
          <a:p>
            <a:pPr algn="just"/>
            <a:r>
              <a:rPr lang="cs-CZ" dirty="0" smtClean="0"/>
              <a:t>První </a:t>
            </a:r>
            <a:r>
              <a:rPr lang="cs-CZ" dirty="0"/>
              <a:t>list obsahuje dopravní stavby ve fázi </a:t>
            </a:r>
            <a:r>
              <a:rPr lang="cs-CZ" b="1" i="1" dirty="0"/>
              <a:t>v přípravě a připraveno </a:t>
            </a:r>
            <a:r>
              <a:rPr lang="cs-CZ" dirty="0"/>
              <a:t>tj. akce, s probíhající či hotovou projekční přípravou, jenž nejsou předány do </a:t>
            </a:r>
            <a:r>
              <a:rPr lang="cs-CZ" dirty="0" smtClean="0"/>
              <a:t>realizace. </a:t>
            </a:r>
            <a:endParaRPr lang="cs-CZ" dirty="0" smtClean="0"/>
          </a:p>
          <a:p>
            <a:pPr algn="just"/>
            <a:r>
              <a:rPr lang="cs-CZ" dirty="0" smtClean="0"/>
              <a:t>Druhý </a:t>
            </a:r>
            <a:r>
              <a:rPr lang="cs-CZ" dirty="0"/>
              <a:t>list obsahuje </a:t>
            </a:r>
            <a:r>
              <a:rPr lang="cs-CZ" b="1" i="1" dirty="0"/>
              <a:t>záměry</a:t>
            </a:r>
            <a:r>
              <a:rPr lang="cs-CZ" dirty="0"/>
              <a:t>, které nejsou </a:t>
            </a:r>
            <a:r>
              <a:rPr lang="cs-CZ" dirty="0" err="1"/>
              <a:t>zasmluvněny</a:t>
            </a:r>
            <a:r>
              <a:rPr lang="cs-CZ" dirty="0"/>
              <a:t> a projekční příprava u nich neběží, ale </a:t>
            </a:r>
            <a:r>
              <a:rPr lang="cs-CZ" dirty="0" smtClean="0"/>
              <a:t>existují důvody </a:t>
            </a:r>
            <a:r>
              <a:rPr lang="cs-CZ" dirty="0" smtClean="0"/>
              <a:t>k </a:t>
            </a:r>
            <a:r>
              <a:rPr lang="cs-CZ" dirty="0"/>
              <a:t>přípravě zadání do </a:t>
            </a:r>
            <a:r>
              <a:rPr lang="cs-CZ" dirty="0" smtClean="0"/>
              <a:t>projekce.</a:t>
            </a:r>
            <a:endParaRPr lang="cs-CZ" dirty="0" smtClean="0"/>
          </a:p>
          <a:p>
            <a:pPr algn="just"/>
            <a:r>
              <a:rPr lang="cs-CZ" dirty="0" smtClean="0"/>
              <a:t>Pokud </a:t>
            </a:r>
            <a:r>
              <a:rPr lang="cs-CZ" dirty="0"/>
              <a:t>k zasmluvnění dojde, přesune se akce </a:t>
            </a:r>
            <a:r>
              <a:rPr lang="cs-CZ" dirty="0" smtClean="0"/>
              <a:t>z listu záměr do </a:t>
            </a:r>
            <a:r>
              <a:rPr lang="cs-CZ" dirty="0"/>
              <a:t>listu v přípravě a </a:t>
            </a:r>
            <a:r>
              <a:rPr lang="cs-CZ" dirty="0" smtClean="0"/>
              <a:t>připraveno.</a:t>
            </a:r>
          </a:p>
          <a:p>
            <a:pPr algn="just"/>
            <a:r>
              <a:rPr lang="cs-CZ" dirty="0" smtClean="0"/>
              <a:t>Akce</a:t>
            </a:r>
            <a:r>
              <a:rPr lang="cs-CZ" dirty="0"/>
              <a:t>, </a:t>
            </a:r>
            <a:r>
              <a:rPr lang="cs-CZ" dirty="0" smtClean="0"/>
              <a:t>které přejdou do </a:t>
            </a:r>
            <a:r>
              <a:rPr lang="cs-CZ" dirty="0" smtClean="0"/>
              <a:t>realizace, </a:t>
            </a:r>
            <a:r>
              <a:rPr lang="cs-CZ" dirty="0" smtClean="0"/>
              <a:t>se v </a:t>
            </a:r>
            <a:r>
              <a:rPr lang="cs-CZ" dirty="0" smtClean="0"/>
              <a:t>tabulce </a:t>
            </a:r>
            <a:r>
              <a:rPr lang="cs-CZ" dirty="0" smtClean="0"/>
              <a:t>skryjí. Pokud je </a:t>
            </a:r>
            <a:r>
              <a:rPr lang="cs-CZ" dirty="0"/>
              <a:t>projekční příprava ukončena v rozpracovanosti, jsou </a:t>
            </a:r>
            <a:r>
              <a:rPr lang="cs-CZ" dirty="0" smtClean="0"/>
              <a:t>vymazány</a:t>
            </a:r>
            <a:r>
              <a:rPr lang="cs-CZ" dirty="0" smtClean="0"/>
              <a:t>.</a:t>
            </a:r>
            <a:endParaRPr lang="cs-CZ" dirty="0"/>
          </a:p>
          <a:p>
            <a:pPr algn="just"/>
            <a:endParaRPr lang="cs-CZ" dirty="0"/>
          </a:p>
        </p:txBody>
      </p:sp>
      <p:pic>
        <p:nvPicPr>
          <p:cNvPr id="4" name="Picture 4" descr="3d small people - Cubes stock illustration. Illustration of agreement -  31247419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64"/>
          <a:stretch/>
        </p:blipFill>
        <p:spPr bwMode="auto">
          <a:xfrm>
            <a:off x="677335" y="668413"/>
            <a:ext cx="1595939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378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01549" y="668413"/>
            <a:ext cx="6552229" cy="1107969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Aktualizace informací a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07194"/>
            <a:ext cx="8443369" cy="4200419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/>
              <a:t>Tabulka je neustále dostupná na společném serveru KSÚS, tj. mají k ní přístup všichni zaměstnanci </a:t>
            </a:r>
            <a:r>
              <a:rPr lang="cs-CZ" dirty="0" smtClean="0"/>
              <a:t>KSÚS.</a:t>
            </a:r>
          </a:p>
          <a:p>
            <a:pPr algn="just"/>
            <a:r>
              <a:rPr lang="cs-CZ" dirty="0" smtClean="0"/>
              <a:t>Řeší se přístup pro vedení Odboru dopravy, aby </a:t>
            </a:r>
            <a:r>
              <a:rPr lang="cs-CZ" dirty="0"/>
              <a:t>mohl v pravidelných intervalech generovat výstup </a:t>
            </a:r>
            <a:r>
              <a:rPr lang="cs-CZ" dirty="0" smtClean="0"/>
              <a:t>pro </a:t>
            </a:r>
            <a:r>
              <a:rPr lang="cs-CZ" dirty="0"/>
              <a:t>uveřejnění na webových stránkách Středočeského kraje</a:t>
            </a:r>
            <a:r>
              <a:rPr lang="cs-CZ" dirty="0" smtClean="0"/>
              <a:t>.</a:t>
            </a:r>
          </a:p>
          <a:p>
            <a:pPr algn="just"/>
            <a:r>
              <a:rPr lang="cs-CZ" dirty="0" smtClean="0"/>
              <a:t>Formátování tabulky </a:t>
            </a:r>
            <a:r>
              <a:rPr lang="cs-CZ" dirty="0"/>
              <a:t>je definované, v nezbytné míře uzamčené a soubor je </a:t>
            </a:r>
            <a:r>
              <a:rPr lang="cs-CZ" dirty="0" smtClean="0"/>
              <a:t>zálohovaný.</a:t>
            </a:r>
          </a:p>
          <a:p>
            <a:pPr algn="just"/>
            <a:r>
              <a:rPr lang="cs-CZ" dirty="0" smtClean="0"/>
              <a:t>Výběr </a:t>
            </a:r>
            <a:r>
              <a:rPr lang="cs-CZ" dirty="0"/>
              <a:t>kritérií je z předem definovaných přípustných </a:t>
            </a:r>
            <a:r>
              <a:rPr lang="cs-CZ" dirty="0" smtClean="0"/>
              <a:t>hodnot</a:t>
            </a:r>
            <a:r>
              <a:rPr lang="cs-CZ" dirty="0" smtClean="0"/>
              <a:t>. Jsou opatřena popisem.</a:t>
            </a:r>
            <a:endParaRPr lang="cs-CZ" dirty="0" smtClean="0"/>
          </a:p>
          <a:p>
            <a:pPr algn="just"/>
            <a:r>
              <a:rPr lang="cs-CZ" dirty="0" smtClean="0"/>
              <a:t>Za </a:t>
            </a:r>
            <a:r>
              <a:rPr lang="cs-CZ" dirty="0"/>
              <a:t>aktuálnost a pravdivost bodování, nákladů a uvedení či vymazání akce v daném listu tabulky, je zodpovědný vždy konkrétní zaměstnanec KSÚS, který má danou akci na </a:t>
            </a:r>
            <a:r>
              <a:rPr lang="cs-CZ" dirty="0" smtClean="0"/>
              <a:t>starosti.</a:t>
            </a:r>
          </a:p>
          <a:p>
            <a:pPr algn="just"/>
            <a:r>
              <a:rPr lang="cs-CZ" dirty="0"/>
              <a:t>R</a:t>
            </a:r>
            <a:r>
              <a:rPr lang="cs-CZ" dirty="0" smtClean="0"/>
              <a:t>ozsah </a:t>
            </a:r>
            <a:r>
              <a:rPr lang="cs-CZ" dirty="0"/>
              <a:t>přípravy Středočeského kraje je tak obsáhlý a neustále se vyvíjí, že nelze tuto činnost zaručit jedním </a:t>
            </a:r>
            <a:r>
              <a:rPr lang="cs-CZ" dirty="0" smtClean="0"/>
              <a:t>člověkem.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5" y="668413"/>
            <a:ext cx="1146147" cy="143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16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20562" y="668413"/>
            <a:ext cx="3884834" cy="70539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Kritéria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5" y="2021000"/>
            <a:ext cx="8635567" cy="4571999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Dopravní </a:t>
            </a:r>
            <a:r>
              <a:rPr lang="cs-CZ" b="1" dirty="0"/>
              <a:t>zatížení </a:t>
            </a:r>
            <a:r>
              <a:rPr lang="cs-CZ" dirty="0"/>
              <a:t>– výsledky celostátního sčítání </a:t>
            </a:r>
            <a:r>
              <a:rPr lang="cs-CZ" dirty="0" smtClean="0"/>
              <a:t>dopravy</a:t>
            </a:r>
            <a:r>
              <a:rPr lang="cs-CZ" dirty="0"/>
              <a:t>. Pokud je akce naplánovaná na komunikaci, kde sčítání neprobíhalo, provede se kvalifikovaný odhad intenzity dopravy či na základě </a:t>
            </a:r>
            <a:r>
              <a:rPr lang="cs-CZ" dirty="0" smtClean="0"/>
              <a:t>lokálního měření. </a:t>
            </a:r>
            <a:endParaRPr lang="cs-CZ" dirty="0"/>
          </a:p>
          <a:p>
            <a:r>
              <a:rPr lang="cs-CZ" b="1" dirty="0"/>
              <a:t>Spolufinancování</a:t>
            </a:r>
            <a:r>
              <a:rPr lang="cs-CZ" dirty="0"/>
              <a:t> – je určeno vstupem cizích finančních </a:t>
            </a:r>
            <a:r>
              <a:rPr lang="cs-CZ" dirty="0" smtClean="0"/>
              <a:t>prostředků </a:t>
            </a:r>
            <a:r>
              <a:rPr lang="cs-CZ" dirty="0"/>
              <a:t>na uznatelné výdaje</a:t>
            </a:r>
            <a:r>
              <a:rPr lang="cs-CZ" dirty="0" smtClean="0"/>
              <a:t> </a:t>
            </a:r>
            <a:r>
              <a:rPr lang="cs-CZ" dirty="0"/>
              <a:t>(SFDI, IROP</a:t>
            </a:r>
            <a:r>
              <a:rPr lang="cs-CZ" dirty="0" smtClean="0"/>
              <a:t>, ITI</a:t>
            </a:r>
            <a:r>
              <a:rPr lang="cs-CZ" dirty="0" smtClean="0"/>
              <a:t>).</a:t>
            </a:r>
            <a:endParaRPr lang="cs-CZ" dirty="0"/>
          </a:p>
          <a:p>
            <a:r>
              <a:rPr lang="cs-CZ" b="1" dirty="0"/>
              <a:t>Dopravní význam </a:t>
            </a:r>
            <a:r>
              <a:rPr lang="cs-CZ" dirty="0"/>
              <a:t>– je určen třídou komunikace </a:t>
            </a:r>
            <a:r>
              <a:rPr lang="cs-CZ" dirty="0" smtClean="0"/>
              <a:t>a významem v </a:t>
            </a:r>
            <a:r>
              <a:rPr lang="cs-CZ" dirty="0" smtClean="0"/>
              <a:t>regionu.</a:t>
            </a:r>
            <a:endParaRPr lang="cs-CZ" dirty="0"/>
          </a:p>
          <a:p>
            <a:r>
              <a:rPr lang="cs-CZ" b="1" dirty="0"/>
              <a:t>Technický stav </a:t>
            </a:r>
            <a:r>
              <a:rPr lang="cs-CZ" dirty="0"/>
              <a:t>– směrové a výškové řešení komunikace, rozhledové poměry, křižovatky, </a:t>
            </a:r>
            <a:r>
              <a:rPr lang="cs-CZ" dirty="0" smtClean="0"/>
              <a:t>apod.</a:t>
            </a:r>
            <a:endParaRPr lang="cs-CZ" dirty="0"/>
          </a:p>
          <a:p>
            <a:r>
              <a:rPr lang="cs-CZ" b="1" dirty="0"/>
              <a:t>Stavební stav </a:t>
            </a:r>
            <a:r>
              <a:rPr lang="cs-CZ" dirty="0"/>
              <a:t>– hodnocení stavu vozovky </a:t>
            </a:r>
            <a:r>
              <a:rPr lang="cs-CZ" dirty="0" smtClean="0"/>
              <a:t>vychází </a:t>
            </a:r>
            <a:r>
              <a:rPr lang="cs-CZ" dirty="0"/>
              <a:t>ze systému </a:t>
            </a:r>
            <a:r>
              <a:rPr lang="cs-CZ" dirty="0" smtClean="0"/>
              <a:t>CLEVERA nebo u mostu z BMS, </a:t>
            </a:r>
            <a:r>
              <a:rPr lang="cs-CZ" dirty="0" smtClean="0"/>
              <a:t>měření multifunkčním </a:t>
            </a:r>
            <a:r>
              <a:rPr lang="cs-CZ" dirty="0"/>
              <a:t>diagnostickým </a:t>
            </a:r>
            <a:r>
              <a:rPr lang="cs-CZ" dirty="0" smtClean="0"/>
              <a:t>vozidlem a případně </a:t>
            </a:r>
            <a:r>
              <a:rPr lang="cs-CZ" dirty="0" smtClean="0"/>
              <a:t>odvrty a diagnostikou.</a:t>
            </a:r>
            <a:endParaRPr lang="cs-CZ" dirty="0"/>
          </a:p>
          <a:p>
            <a:r>
              <a:rPr lang="cs-CZ" b="1" dirty="0"/>
              <a:t>Životní prostředí </a:t>
            </a:r>
            <a:r>
              <a:rPr lang="cs-CZ" dirty="0"/>
              <a:t>– hodnotí se, jestli akce je vyvolána požadavkem na zlepšení ŽP nebo k němu výrazně přispěje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Regionální </a:t>
            </a:r>
            <a:r>
              <a:rPr lang="cs-CZ" b="1" dirty="0"/>
              <a:t>význam </a:t>
            </a:r>
            <a:r>
              <a:rPr lang="cs-CZ" dirty="0"/>
              <a:t>– umožňuje posoudit lokalizaci a určení komunikace, úseku z hlediska regionálního významu či s ohledem na budoucí vývoj v dané lokalitě a jiné regionální </a:t>
            </a:r>
            <a:r>
              <a:rPr lang="cs-CZ" dirty="0" smtClean="0"/>
              <a:t>vlivy.</a:t>
            </a:r>
            <a:endParaRPr lang="cs-CZ" dirty="0" smtClean="0"/>
          </a:p>
          <a:p>
            <a:r>
              <a:rPr lang="cs-CZ" b="1" dirty="0" smtClean="0"/>
              <a:t>Jediná </a:t>
            </a:r>
            <a:r>
              <a:rPr lang="cs-CZ" b="1" dirty="0"/>
              <a:t>přístupová cesta </a:t>
            </a:r>
            <a:r>
              <a:rPr lang="cs-CZ" dirty="0" smtClean="0"/>
              <a:t>–z </a:t>
            </a:r>
            <a:r>
              <a:rPr lang="cs-CZ" dirty="0"/>
              <a:t>důvodu možnosti objízdných tras a zátěže při realizaci dopravní stavby pro místní a okolní </a:t>
            </a:r>
            <a:r>
              <a:rPr lang="cs-CZ" dirty="0" smtClean="0"/>
              <a:t>obyvatele.</a:t>
            </a:r>
            <a:endParaRPr lang="cs-CZ" dirty="0"/>
          </a:p>
          <a:p>
            <a:r>
              <a:rPr lang="cs-CZ" b="1" dirty="0" smtClean="0"/>
              <a:t>Stav </a:t>
            </a:r>
            <a:r>
              <a:rPr lang="cs-CZ" b="1" dirty="0"/>
              <a:t>přípravy </a:t>
            </a:r>
            <a:r>
              <a:rPr lang="cs-CZ" dirty="0"/>
              <a:t>– </a:t>
            </a:r>
            <a:r>
              <a:rPr lang="cs-CZ" dirty="0" smtClean="0"/>
              <a:t>kritérium, </a:t>
            </a:r>
            <a:r>
              <a:rPr lang="cs-CZ" dirty="0"/>
              <a:t>hodnotící stav připravenosti akce k </a:t>
            </a:r>
            <a:r>
              <a:rPr lang="cs-CZ" dirty="0" smtClean="0"/>
              <a:t>realizaci, </a:t>
            </a:r>
            <a:r>
              <a:rPr lang="cs-CZ" dirty="0"/>
              <a:t>z hlediska projekčních prací a inženýrské </a:t>
            </a:r>
            <a:r>
              <a:rPr lang="cs-CZ" dirty="0" smtClean="0"/>
              <a:t>činnosti, </a:t>
            </a:r>
            <a:r>
              <a:rPr lang="cs-CZ" dirty="0"/>
              <a:t>včetně případného majetkoprávního vypořádání. </a:t>
            </a:r>
            <a:endParaRPr lang="cs-CZ" dirty="0" smtClean="0"/>
          </a:p>
          <a:p>
            <a:r>
              <a:rPr lang="cs-CZ" b="1" dirty="0" smtClean="0"/>
              <a:t>Hromadná </a:t>
            </a:r>
            <a:r>
              <a:rPr lang="cs-CZ" b="1" dirty="0"/>
              <a:t>doprava </a:t>
            </a:r>
            <a:r>
              <a:rPr lang="cs-CZ" dirty="0"/>
              <a:t>– </a:t>
            </a:r>
            <a:r>
              <a:rPr lang="cs-CZ" dirty="0" smtClean="0"/>
              <a:t>zdali akce </a:t>
            </a:r>
            <a:r>
              <a:rPr lang="cs-CZ" dirty="0"/>
              <a:t>leží na komunikaci, využívané intenzivně hromadnou dopravou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Nehodová </a:t>
            </a:r>
            <a:r>
              <a:rPr lang="cs-CZ" b="1" dirty="0"/>
              <a:t>lokalita </a:t>
            </a:r>
            <a:r>
              <a:rPr lang="cs-CZ" dirty="0" smtClean="0"/>
              <a:t>–posouzení </a:t>
            </a:r>
            <a:r>
              <a:rPr lang="cs-CZ" dirty="0"/>
              <a:t>bodovou škálou následky těchto dopravních </a:t>
            </a:r>
            <a:r>
              <a:rPr lang="cs-CZ" dirty="0" smtClean="0"/>
              <a:t>nehod v dané lokalitě.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5" y="668413"/>
            <a:ext cx="1443413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46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20562" y="668413"/>
            <a:ext cx="3884834" cy="589615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Modelový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5" y="1930400"/>
            <a:ext cx="8169631" cy="4202487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Podnět vznese:</a:t>
            </a:r>
          </a:p>
          <a:p>
            <a:pPr lvl="2" algn="just"/>
            <a:r>
              <a:rPr lang="cs-CZ" dirty="0" smtClean="0"/>
              <a:t>Zaměstnanec KSÚS – cestmistr, projektový manažer, mostař, vedoucí oblasti, aj.</a:t>
            </a:r>
          </a:p>
          <a:p>
            <a:pPr lvl="2" algn="just"/>
            <a:r>
              <a:rPr lang="cs-CZ" dirty="0" smtClean="0"/>
              <a:t>Starosta, dopravní policie, občan, instituce.</a:t>
            </a:r>
          </a:p>
          <a:p>
            <a:pPr algn="just"/>
            <a:r>
              <a:rPr lang="cs-CZ" dirty="0" smtClean="0"/>
              <a:t>Vyhodnocení </a:t>
            </a:r>
            <a:r>
              <a:rPr lang="cs-CZ" dirty="0" smtClean="0"/>
              <a:t>na </a:t>
            </a:r>
            <a:r>
              <a:rPr lang="cs-CZ" dirty="0" smtClean="0"/>
              <a:t>základě:</a:t>
            </a:r>
          </a:p>
          <a:p>
            <a:pPr lvl="2" algn="just"/>
            <a:r>
              <a:rPr lang="cs-CZ" dirty="0" smtClean="0"/>
              <a:t>Vizuální prohlídky </a:t>
            </a:r>
            <a:r>
              <a:rPr lang="cs-CZ" dirty="0"/>
              <a:t>stavu </a:t>
            </a:r>
            <a:r>
              <a:rPr lang="cs-CZ" dirty="0" smtClean="0"/>
              <a:t>komunikace,</a:t>
            </a:r>
          </a:p>
          <a:p>
            <a:pPr lvl="2" algn="just"/>
            <a:r>
              <a:rPr lang="cs-CZ" dirty="0" smtClean="0"/>
              <a:t>systému </a:t>
            </a:r>
            <a:r>
              <a:rPr lang="cs-CZ" dirty="0"/>
              <a:t>CLEVERA, nebo stavu mostního objektu dle systému </a:t>
            </a:r>
            <a:r>
              <a:rPr lang="cs-CZ" dirty="0" smtClean="0"/>
              <a:t>BMS,</a:t>
            </a:r>
          </a:p>
          <a:p>
            <a:pPr lvl="2" algn="just"/>
            <a:r>
              <a:rPr lang="cs-CZ" dirty="0" smtClean="0"/>
              <a:t>Měření laserovým vozidlem, odvrty, diagnostika vozovky.</a:t>
            </a:r>
          </a:p>
          <a:p>
            <a:pPr algn="just"/>
            <a:r>
              <a:rPr lang="cs-CZ" dirty="0" smtClean="0"/>
              <a:t>Návrh podnětu </a:t>
            </a:r>
            <a:r>
              <a:rPr lang="cs-CZ" dirty="0"/>
              <a:t>bude vždy odsouhlasen nebo zamítnut vedoucím příslušné oblasti (Kutná Hora, Kladno, Mnichovo Hradiště, Benešov), </a:t>
            </a:r>
            <a:r>
              <a:rPr lang="cs-CZ" dirty="0" smtClean="0"/>
              <a:t>v </a:t>
            </a:r>
            <a:r>
              <a:rPr lang="cs-CZ" dirty="0"/>
              <a:t>případě mostního objektu </a:t>
            </a:r>
            <a:r>
              <a:rPr lang="cs-CZ" dirty="0" smtClean="0"/>
              <a:t>vedoucím </a:t>
            </a:r>
            <a:r>
              <a:rPr lang="cs-CZ" dirty="0"/>
              <a:t>mostních </a:t>
            </a:r>
            <a:r>
              <a:rPr lang="cs-CZ" dirty="0" smtClean="0"/>
              <a:t>techniků, a poté ředitelem organizace.</a:t>
            </a:r>
          </a:p>
          <a:p>
            <a:pPr algn="just"/>
            <a:r>
              <a:rPr lang="cs-CZ" dirty="0" smtClean="0"/>
              <a:t>V případě souhlasu, dojde k zaevidování a obodování. Akce se dostane do prioritizace jakožto </a:t>
            </a:r>
            <a:r>
              <a:rPr lang="cs-CZ" b="1" dirty="0" smtClean="0"/>
              <a:t>záměr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5" y="668413"/>
            <a:ext cx="1440000" cy="1086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68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20562" y="668413"/>
            <a:ext cx="3884834" cy="589615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Modelový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5" y="2390513"/>
            <a:ext cx="8169631" cy="3113361"/>
          </a:xfrm>
        </p:spPr>
        <p:txBody>
          <a:bodyPr>
            <a:normAutofit/>
            <a:scene3d>
              <a:camera prst="orthographicFront"/>
              <a:lightRig rig="threePt" dir="t"/>
            </a:scene3d>
          </a:bodyPr>
          <a:lstStyle/>
          <a:p>
            <a:pPr algn="just"/>
            <a:r>
              <a:rPr lang="cs-CZ" i="1" dirty="0" smtClean="0"/>
              <a:t>Alokace</a:t>
            </a:r>
            <a:r>
              <a:rPr lang="cs-CZ" dirty="0" smtClean="0"/>
              <a:t> v rozpočtu KSÚS a Středočeského kraje, položka na projektové dokumentace a přípravu </a:t>
            </a:r>
            <a:r>
              <a:rPr lang="cs-CZ" dirty="0" smtClean="0"/>
              <a:t>staveb pro daný rok.</a:t>
            </a:r>
            <a:endParaRPr lang="cs-CZ" dirty="0" smtClean="0"/>
          </a:p>
          <a:p>
            <a:pPr algn="just"/>
            <a:r>
              <a:rPr lang="cs-CZ" i="1" dirty="0" smtClean="0"/>
              <a:t>Požadavek</a:t>
            </a:r>
            <a:r>
              <a:rPr lang="cs-CZ" dirty="0" smtClean="0"/>
              <a:t> na finance již </a:t>
            </a:r>
            <a:r>
              <a:rPr lang="cs-CZ" dirty="0" err="1" smtClean="0"/>
              <a:t>zasmluvněných</a:t>
            </a:r>
            <a:r>
              <a:rPr lang="cs-CZ" dirty="0" smtClean="0"/>
              <a:t> projektů na daný rok.</a:t>
            </a:r>
          </a:p>
          <a:p>
            <a:pPr algn="just"/>
            <a:r>
              <a:rPr lang="cs-CZ" i="1" dirty="0" smtClean="0"/>
              <a:t>Alokace – Požadavek = Volné finanční prostředky.</a:t>
            </a:r>
          </a:p>
          <a:p>
            <a:pPr algn="just"/>
            <a:r>
              <a:rPr lang="cs-CZ" dirty="0" smtClean="0"/>
              <a:t>Na </a:t>
            </a:r>
            <a:r>
              <a:rPr lang="cs-CZ" dirty="0" smtClean="0"/>
              <a:t>základě rozdílu vznikne přehled o volných finančních prostředcích, které je možné alokovat na nejlépe obodované záměry jednotlivých kategorií.</a:t>
            </a:r>
          </a:p>
          <a:p>
            <a:pPr algn="just"/>
            <a:r>
              <a:rPr lang="cs-CZ" dirty="0" smtClean="0"/>
              <a:t>Akce se </a:t>
            </a:r>
            <a:r>
              <a:rPr lang="cs-CZ" dirty="0" smtClean="0"/>
              <a:t>v prioritizaci přesune </a:t>
            </a:r>
            <a:r>
              <a:rPr lang="cs-CZ" dirty="0" smtClean="0"/>
              <a:t>do </a:t>
            </a:r>
            <a:r>
              <a:rPr lang="cs-CZ" b="1" dirty="0" smtClean="0"/>
              <a:t>přípravy a připraveno</a:t>
            </a:r>
            <a:r>
              <a:rPr lang="cs-CZ" dirty="0" smtClean="0"/>
              <a:t>.</a:t>
            </a:r>
            <a:endParaRPr lang="cs-CZ" dirty="0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5" y="668413"/>
            <a:ext cx="1440000" cy="1083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05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1286</TotalTime>
  <Words>926</Words>
  <Application>Microsoft Office PowerPoint</Application>
  <PresentationFormat>Širokoúhlá obrazovka</PresentationFormat>
  <Paragraphs>74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Fazeta</vt:lpstr>
      <vt:lpstr>Prioritizace dopravních staveb – zařazování akcí, kritéria, aktualizace </vt:lpstr>
      <vt:lpstr>Definice a cíl prioritizace dopravních staveb</vt:lpstr>
      <vt:lpstr>Podklady a data pro vznik prioritizace</vt:lpstr>
      <vt:lpstr>Kategorie prioritizace</vt:lpstr>
      <vt:lpstr>Struktura prioritizace</vt:lpstr>
      <vt:lpstr>Aktualizace informací a hodnocení</vt:lpstr>
      <vt:lpstr>Kritéria hodnocení</vt:lpstr>
      <vt:lpstr>Modelový příklad</vt:lpstr>
      <vt:lpstr>Modelový příklad</vt:lpstr>
      <vt:lpstr>Modelový příklad</vt:lpstr>
      <vt:lpstr>Děkuji za pozornost. Prosím o dotazy.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Čermák Aleš</dc:creator>
  <cp:lastModifiedBy>Čermák Aleš</cp:lastModifiedBy>
  <cp:revision>137</cp:revision>
  <cp:lastPrinted>2021-01-27T10:59:59Z</cp:lastPrinted>
  <dcterms:created xsi:type="dcterms:W3CDTF">2020-01-25T19:43:57Z</dcterms:created>
  <dcterms:modified xsi:type="dcterms:W3CDTF">2021-11-10T09:13:03Z</dcterms:modified>
</cp:coreProperties>
</file>