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57" r:id="rId3"/>
    <p:sldId id="259" r:id="rId4"/>
    <p:sldId id="276" r:id="rId5"/>
    <p:sldId id="279" r:id="rId6"/>
    <p:sldId id="267" r:id="rId7"/>
    <p:sldId id="271" r:id="rId8"/>
    <p:sldId id="273" r:id="rId9"/>
    <p:sldId id="274" r:id="rId10"/>
    <p:sldId id="277" r:id="rId11"/>
    <p:sldId id="278" r:id="rId12"/>
    <p:sldId id="260" r:id="rId13"/>
    <p:sldId id="28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441DC-3AED-4062-AA5C-41681FAC75E0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22939-D3CD-4567-8A58-51324F7A3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88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22939-D3CD-4567-8A58-51324F7A3FD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24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74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37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64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76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56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06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20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63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56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09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46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271B-17AA-4579-A802-4EC9AF739F9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1426-FD9E-4AFF-BC9C-031ED0F75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80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216404" y="5008228"/>
            <a:ext cx="9655727" cy="1791180"/>
          </a:xfrm>
        </p:spPr>
        <p:txBody>
          <a:bodyPr/>
          <a:lstStyle/>
          <a:p>
            <a:pPr algn="ctr"/>
            <a:r>
              <a:rPr lang="cs-CZ" sz="5400" dirty="0">
                <a:solidFill>
                  <a:schemeClr val="tx1"/>
                </a:solidFill>
              </a:rPr>
              <a:t>Kontroly dodavatelů</a:t>
            </a:r>
          </a:p>
          <a:p>
            <a:pPr algn="ctr"/>
            <a:r>
              <a:rPr lang="cs-CZ" sz="5400" dirty="0">
                <a:solidFill>
                  <a:schemeClr val="tx1"/>
                </a:solidFill>
              </a:rPr>
              <a:t>30.11.2022</a:t>
            </a:r>
          </a:p>
        </p:txBody>
      </p:sp>
      <p:pic>
        <p:nvPicPr>
          <p:cNvPr id="10" name="Obrázek 9" descr="Obsah obrázku exteriér, kámen, cement&#10;&#10;Popis byl vytvořen automaticky">
            <a:extLst>
              <a:ext uri="{FF2B5EF4-FFF2-40B4-BE49-F238E27FC236}">
                <a16:creationId xmlns:a16="http://schemas.microsoft.com/office/drawing/2014/main" id="{577B555B-B456-92ED-34BB-DB03C22D2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26" y="359279"/>
            <a:ext cx="6486548" cy="48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15F02-DA69-215F-EEC0-76BE67B3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Dobře odvedená práce</a:t>
            </a:r>
          </a:p>
        </p:txBody>
      </p:sp>
      <p:pic>
        <p:nvPicPr>
          <p:cNvPr id="11" name="Zástupný obsah 10" descr="Obsah obrázku strom, exteriér, skála, kámen&#10;&#10;Popis byl vytvořen automaticky">
            <a:extLst>
              <a:ext uri="{FF2B5EF4-FFF2-40B4-BE49-F238E27FC236}">
                <a16:creationId xmlns:a16="http://schemas.microsoft.com/office/drawing/2014/main" id="{394389C3-6DDC-53D5-F176-08A797AE80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6538" y="2369741"/>
            <a:ext cx="4352925" cy="3264693"/>
          </a:xfrm>
        </p:spPr>
      </p:pic>
      <p:pic>
        <p:nvPicPr>
          <p:cNvPr id="9" name="Zástupný obsah 8" descr="Obsah obrázku tráva, strom, exteriér, rostlina&#10;&#10;Popis byl vytvořen automaticky">
            <a:extLst>
              <a:ext uri="{FF2B5EF4-FFF2-40B4-BE49-F238E27FC236}">
                <a16:creationId xmlns:a16="http://schemas.microsoft.com/office/drawing/2014/main" id="{C241BB4E-6F6B-F29B-F530-C5A8B378A0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4443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15F02-DA69-215F-EEC0-76BE67B3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Dobře odvedená práce</a:t>
            </a:r>
          </a:p>
        </p:txBody>
      </p:sp>
      <p:pic>
        <p:nvPicPr>
          <p:cNvPr id="8" name="Zástupný obsah 7" descr="Obsah obrázku tráva, silnice, exteriér, strom&#10;&#10;Popis byl vytvořen automaticky">
            <a:extLst>
              <a:ext uri="{FF2B5EF4-FFF2-40B4-BE49-F238E27FC236}">
                <a16:creationId xmlns:a16="http://schemas.microsoft.com/office/drawing/2014/main" id="{37E3CF4F-20A5-E04F-C85C-ACAC69C1F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12" name="Zástupný obsah 11" descr="Obsah obrázku exteriér, země, rostlina&#10;&#10;Popis byl vytvořen automaticky">
            <a:extLst>
              <a:ext uri="{FF2B5EF4-FFF2-40B4-BE49-F238E27FC236}">
                <a16:creationId xmlns:a16="http://schemas.microsoft.com/office/drawing/2014/main" id="{8CA27F89-5887-670E-E404-9B2841AD6D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3369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Nákup nové techniky pro CMS? Počet?</a:t>
            </a:r>
          </a:p>
          <a:p>
            <a:r>
              <a:rPr lang="cs-CZ" dirty="0"/>
              <a:t>Lokalizovat den a čas provedení objednaných prací – pro dohled cestmistra.</a:t>
            </a:r>
          </a:p>
          <a:p>
            <a:r>
              <a:rPr lang="cs-CZ" dirty="0"/>
              <a:t>Důraz na kvalitu pracím technologické postupy!</a:t>
            </a:r>
          </a:p>
          <a:p>
            <a:r>
              <a:rPr lang="cs-CZ" dirty="0"/>
              <a:t>Oznámení CMS termín výkonu objednané práce.</a:t>
            </a:r>
          </a:p>
        </p:txBody>
      </p:sp>
    </p:spTree>
    <p:extLst>
      <p:ext uri="{BB962C8B-B14F-4D97-AF65-F5344CB8AC3E}">
        <p14:creationId xmlns:p14="http://schemas.microsoft.com/office/powerpoint/2010/main" val="1657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39FFE-28BD-A04D-332C-F8BDCC1E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C48881-80E4-DE79-A6E4-B6D7CFF9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8149"/>
            <a:ext cx="10515600" cy="2938813"/>
          </a:xfrm>
        </p:spPr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40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Běžná údržba silnic </a:t>
            </a:r>
            <a:br>
              <a:rPr lang="cs-CZ" dirty="0"/>
            </a:br>
            <a:r>
              <a:rPr lang="cs-CZ" dirty="0"/>
              <a:t>Hodnocení uplynulého roku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 dodavatelů</a:t>
            </a:r>
          </a:p>
          <a:p>
            <a:r>
              <a:rPr lang="cs-CZ" dirty="0"/>
              <a:t>40 </a:t>
            </a:r>
            <a:r>
              <a:rPr lang="cs-CZ" dirty="0" err="1"/>
              <a:t>cestmistrovských</a:t>
            </a:r>
            <a:r>
              <a:rPr lang="cs-CZ" dirty="0"/>
              <a:t> obvodů</a:t>
            </a:r>
          </a:p>
          <a:p>
            <a:r>
              <a:rPr lang="cs-CZ" dirty="0"/>
              <a:t>V časovém období ½ říjen – ½ listopad 2022</a:t>
            </a:r>
          </a:p>
          <a:p>
            <a:r>
              <a:rPr lang="cs-CZ" dirty="0"/>
              <a:t>Kontroly - celkových 138 </a:t>
            </a:r>
          </a:p>
          <a:p>
            <a:r>
              <a:rPr lang="cs-CZ" dirty="0"/>
              <a:t>Výhrada 11 cca 7%</a:t>
            </a:r>
          </a:p>
          <a:p>
            <a:r>
              <a:rPr lang="cs-CZ" dirty="0"/>
              <a:t>Informace cestmistrovi či jeho přítomnost na místě</a:t>
            </a:r>
          </a:p>
        </p:txBody>
      </p:sp>
    </p:spTree>
    <p:extLst>
      <p:ext uri="{BB962C8B-B14F-4D97-AF65-F5344CB8AC3E}">
        <p14:creationId xmlns:p14="http://schemas.microsoft.com/office/powerpoint/2010/main" val="373487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Kontroly rozbor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2EB3A56-9DFA-2CE1-0E3E-E6298E60D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658948"/>
              </p:ext>
            </p:extLst>
          </p:nvPr>
        </p:nvGraphicFramePr>
        <p:xfrm>
          <a:off x="721453" y="1451296"/>
          <a:ext cx="10729517" cy="4731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3550">
                  <a:extLst>
                    <a:ext uri="{9D8B030D-6E8A-4147-A177-3AD203B41FA5}">
                      <a16:colId xmlns:a16="http://schemas.microsoft.com/office/drawing/2014/main" val="615011690"/>
                    </a:ext>
                  </a:extLst>
                </a:gridCol>
                <a:gridCol w="992229">
                  <a:extLst>
                    <a:ext uri="{9D8B030D-6E8A-4147-A177-3AD203B41FA5}">
                      <a16:colId xmlns:a16="http://schemas.microsoft.com/office/drawing/2014/main" val="1504157313"/>
                    </a:ext>
                  </a:extLst>
                </a:gridCol>
                <a:gridCol w="1076315">
                  <a:extLst>
                    <a:ext uri="{9D8B030D-6E8A-4147-A177-3AD203B41FA5}">
                      <a16:colId xmlns:a16="http://schemas.microsoft.com/office/drawing/2014/main" val="3581708615"/>
                    </a:ext>
                  </a:extLst>
                </a:gridCol>
                <a:gridCol w="874507">
                  <a:extLst>
                    <a:ext uri="{9D8B030D-6E8A-4147-A177-3AD203B41FA5}">
                      <a16:colId xmlns:a16="http://schemas.microsoft.com/office/drawing/2014/main" val="442864668"/>
                    </a:ext>
                  </a:extLst>
                </a:gridCol>
                <a:gridCol w="852083">
                  <a:extLst>
                    <a:ext uri="{9D8B030D-6E8A-4147-A177-3AD203B41FA5}">
                      <a16:colId xmlns:a16="http://schemas.microsoft.com/office/drawing/2014/main" val="343979482"/>
                    </a:ext>
                  </a:extLst>
                </a:gridCol>
                <a:gridCol w="857688">
                  <a:extLst>
                    <a:ext uri="{9D8B030D-6E8A-4147-A177-3AD203B41FA5}">
                      <a16:colId xmlns:a16="http://schemas.microsoft.com/office/drawing/2014/main" val="2575784561"/>
                    </a:ext>
                  </a:extLst>
                </a:gridCol>
                <a:gridCol w="852083">
                  <a:extLst>
                    <a:ext uri="{9D8B030D-6E8A-4147-A177-3AD203B41FA5}">
                      <a16:colId xmlns:a16="http://schemas.microsoft.com/office/drawing/2014/main" val="1691975423"/>
                    </a:ext>
                  </a:extLst>
                </a:gridCol>
                <a:gridCol w="784813">
                  <a:extLst>
                    <a:ext uri="{9D8B030D-6E8A-4147-A177-3AD203B41FA5}">
                      <a16:colId xmlns:a16="http://schemas.microsoft.com/office/drawing/2014/main" val="3463490277"/>
                    </a:ext>
                  </a:extLst>
                </a:gridCol>
                <a:gridCol w="852083">
                  <a:extLst>
                    <a:ext uri="{9D8B030D-6E8A-4147-A177-3AD203B41FA5}">
                      <a16:colId xmlns:a16="http://schemas.microsoft.com/office/drawing/2014/main" val="3892694650"/>
                    </a:ext>
                  </a:extLst>
                </a:gridCol>
                <a:gridCol w="852083">
                  <a:extLst>
                    <a:ext uri="{9D8B030D-6E8A-4147-A177-3AD203B41FA5}">
                      <a16:colId xmlns:a16="http://schemas.microsoft.com/office/drawing/2014/main" val="3975338207"/>
                    </a:ext>
                  </a:extLst>
                </a:gridCol>
                <a:gridCol w="852083">
                  <a:extLst>
                    <a:ext uri="{9D8B030D-6E8A-4147-A177-3AD203B41FA5}">
                      <a16:colId xmlns:a16="http://schemas.microsoft.com/office/drawing/2014/main" val="173483876"/>
                    </a:ext>
                  </a:extLst>
                </a:gridCol>
              </a:tblGrid>
              <a:tr h="1446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Cestmistrovství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>
                          <a:effectLst/>
                        </a:rPr>
                        <a:t>Počet km silnic II. a III. třídy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b"/>
                </a:tc>
                <a:extLst>
                  <a:ext uri="{0D108BD9-81ED-4DB2-BD59-A6C34878D82A}">
                    <a16:rowId xmlns:a16="http://schemas.microsoft.com/office/drawing/2014/main" val="2476811188"/>
                  </a:ext>
                </a:extLst>
              </a:tr>
              <a:tr h="7596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počet kontrol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Provedeny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provedeny s výhradou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neprovedeny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vyhovuje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vyhovuje s výhradou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nevyhovuje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objednáno x nefakturováno / nenalezeno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3743452936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Benešov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BES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198,7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1665240480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Votice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BES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184,7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378880958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Vlašim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BES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223,1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3407915154"/>
                  </a:ext>
                </a:extLst>
              </a:tr>
              <a:tr h="1519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Příbram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BES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194,8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3135674185"/>
                  </a:ext>
                </a:extLst>
              </a:tr>
              <a:tr h="1519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801,3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1250914565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3081686351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Tloskov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ZKP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208,4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1674539534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Říčany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ZKP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171,8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2516631428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Velké Popovice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ZKP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186,1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466497247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Mělník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ZKP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203,4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1617169723"/>
                  </a:ext>
                </a:extLst>
              </a:tr>
              <a:tr h="1519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Mšeno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ZKP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196,8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294867162"/>
                  </a:ext>
                </a:extLst>
              </a:tr>
              <a:tr h="1519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966,5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16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1320877907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2923816789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Čechtice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ČNES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191,2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2346943742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Rožmitál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ČNES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177,7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772891849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Rakovník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ČNES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435,2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6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6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6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2307457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Žandov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ČNES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197,5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3749946892"/>
                  </a:ext>
                </a:extLst>
              </a:tr>
              <a:tr h="1519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Poděbrady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ČNES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156,4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277147161"/>
                  </a:ext>
                </a:extLst>
              </a:tr>
              <a:tr h="1519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1 158,0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18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18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18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2049951979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3104999929"/>
                  </a:ext>
                </a:extLst>
              </a:tr>
              <a:tr h="1519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Dobříš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Silnice TS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183,9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2813103762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528558300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3885901569"/>
                  </a:ext>
                </a:extLst>
              </a:tr>
              <a:tr h="1446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Sedlčany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Údržba silnic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186,4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4020226391"/>
                  </a:ext>
                </a:extLst>
              </a:tr>
              <a:tr h="1519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Sedlec-Prčice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191,5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1188785037"/>
                  </a:ext>
                </a:extLst>
              </a:tr>
              <a:tr h="1519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377,9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0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3" marR="6653" marT="6653" marB="0" anchor="ctr"/>
                </a:tc>
                <a:extLst>
                  <a:ext uri="{0D108BD9-81ED-4DB2-BD59-A6C34878D82A}">
                    <a16:rowId xmlns:a16="http://schemas.microsoft.com/office/drawing/2014/main" val="332204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16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Kontroly rozbor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9147C5DE-DB06-666D-14B8-506C46CD0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936008"/>
              </p:ext>
            </p:extLst>
          </p:nvPr>
        </p:nvGraphicFramePr>
        <p:xfrm>
          <a:off x="494951" y="1325462"/>
          <a:ext cx="10858848" cy="4941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492">
                  <a:extLst>
                    <a:ext uri="{9D8B030D-6E8A-4147-A177-3AD203B41FA5}">
                      <a16:colId xmlns:a16="http://schemas.microsoft.com/office/drawing/2014/main" val="3078005798"/>
                    </a:ext>
                  </a:extLst>
                </a:gridCol>
                <a:gridCol w="1032233">
                  <a:extLst>
                    <a:ext uri="{9D8B030D-6E8A-4147-A177-3AD203B41FA5}">
                      <a16:colId xmlns:a16="http://schemas.microsoft.com/office/drawing/2014/main" val="307743939"/>
                    </a:ext>
                  </a:extLst>
                </a:gridCol>
                <a:gridCol w="1119709">
                  <a:extLst>
                    <a:ext uri="{9D8B030D-6E8A-4147-A177-3AD203B41FA5}">
                      <a16:colId xmlns:a16="http://schemas.microsoft.com/office/drawing/2014/main" val="302531688"/>
                    </a:ext>
                  </a:extLst>
                </a:gridCol>
                <a:gridCol w="909765">
                  <a:extLst>
                    <a:ext uri="{9D8B030D-6E8A-4147-A177-3AD203B41FA5}">
                      <a16:colId xmlns:a16="http://schemas.microsoft.com/office/drawing/2014/main" val="309300114"/>
                    </a:ext>
                  </a:extLst>
                </a:gridCol>
                <a:gridCol w="723144">
                  <a:extLst>
                    <a:ext uri="{9D8B030D-6E8A-4147-A177-3AD203B41FA5}">
                      <a16:colId xmlns:a16="http://schemas.microsoft.com/office/drawing/2014/main" val="3651813475"/>
                    </a:ext>
                  </a:extLst>
                </a:gridCol>
                <a:gridCol w="892269">
                  <a:extLst>
                    <a:ext uri="{9D8B030D-6E8A-4147-A177-3AD203B41FA5}">
                      <a16:colId xmlns:a16="http://schemas.microsoft.com/office/drawing/2014/main" val="375952080"/>
                    </a:ext>
                  </a:extLst>
                </a:gridCol>
                <a:gridCol w="886436">
                  <a:extLst>
                    <a:ext uri="{9D8B030D-6E8A-4147-A177-3AD203B41FA5}">
                      <a16:colId xmlns:a16="http://schemas.microsoft.com/office/drawing/2014/main" val="4119657819"/>
                    </a:ext>
                  </a:extLst>
                </a:gridCol>
                <a:gridCol w="746474">
                  <a:extLst>
                    <a:ext uri="{9D8B030D-6E8A-4147-A177-3AD203B41FA5}">
                      <a16:colId xmlns:a16="http://schemas.microsoft.com/office/drawing/2014/main" val="3488728483"/>
                    </a:ext>
                  </a:extLst>
                </a:gridCol>
                <a:gridCol w="816454">
                  <a:extLst>
                    <a:ext uri="{9D8B030D-6E8A-4147-A177-3AD203B41FA5}">
                      <a16:colId xmlns:a16="http://schemas.microsoft.com/office/drawing/2014/main" val="1875964459"/>
                    </a:ext>
                  </a:extLst>
                </a:gridCol>
                <a:gridCol w="886436">
                  <a:extLst>
                    <a:ext uri="{9D8B030D-6E8A-4147-A177-3AD203B41FA5}">
                      <a16:colId xmlns:a16="http://schemas.microsoft.com/office/drawing/2014/main" val="3730282654"/>
                    </a:ext>
                  </a:extLst>
                </a:gridCol>
                <a:gridCol w="886436">
                  <a:extLst>
                    <a:ext uri="{9D8B030D-6E8A-4147-A177-3AD203B41FA5}">
                      <a16:colId xmlns:a16="http://schemas.microsoft.com/office/drawing/2014/main" val="3742532327"/>
                    </a:ext>
                  </a:extLst>
                </a:gridCol>
              </a:tblGrid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Fialka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AVE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194,5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4095134948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Slaný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AVE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501,2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310979217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Králův Dvůr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AVE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445,6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6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1961397608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Žebrák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AVE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217,4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2132774193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Nové Strašecí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AVE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270,3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111949850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1 629,0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22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18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4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16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6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294547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4245408403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Kutná Hora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Silnice Čáslav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198,9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4082980884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Čáslav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207,6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1454558556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Zbraslavice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Silnice Čáslav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213,0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4222468737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Kolín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165,9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3317299646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Radovesnice II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Silnice Čáslav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179,4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3121907116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Zásmuky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185,3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756473647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1 150,1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18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17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17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4029956766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2223627214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Nymburk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PKB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195,8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3050337138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Městec Králové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PKB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187,5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2691937453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Zbraslav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PKB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288,7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3526712447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Dolínek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PKB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183,2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193649476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Mochov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PKB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192,3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2270746003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1 047,5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15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15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15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3303840461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960613766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Český Brod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UK sro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195,1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1074878462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Rudná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UK sro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135,1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4032024827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330,2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8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8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8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1575719186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4040860986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Benátky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USK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211,9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3461431214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Bezděčín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USK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169,0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3577497503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Bělá p.B.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USK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193,0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3539398563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Mn.Hradiště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USK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245,0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1106152109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Dřínov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USK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185,5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2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2468390706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1 004,4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18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16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2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16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2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3367520014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3680837483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celkový počet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u="none" strike="noStrike">
                          <a:effectLst/>
                        </a:rPr>
                        <a:t>8 648,80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u="none" strike="noStrike">
                          <a:effectLst/>
                        </a:rPr>
                        <a:t>138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u="none" strike="noStrike">
                          <a:effectLst/>
                        </a:rPr>
                        <a:t>131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u="none" strike="noStrike">
                          <a:effectLst/>
                        </a:rPr>
                        <a:t>7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u="none" strike="noStrike">
                          <a:effectLst/>
                        </a:rPr>
                        <a:t>128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u="none" strike="noStrike">
                          <a:effectLst/>
                        </a:rPr>
                        <a:t>10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u="none" strike="noStrike">
                          <a:effectLst/>
                        </a:rPr>
                        <a:t>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u="none" strike="noStrike">
                          <a:effectLst/>
                        </a:rPr>
                        <a:t>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:a16="http://schemas.microsoft.com/office/drawing/2014/main" val="2798904489"/>
                  </a:ext>
                </a:extLst>
              </a:tr>
              <a:tr h="5133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počet kilometrů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počet kontrol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Provedeny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provedeny s výhradou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u="none" strike="noStrike">
                          <a:effectLst/>
                        </a:rPr>
                        <a:t>neprovedeny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vyhovuje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vyhovuje s výhradou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nevyhovuje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nenalezeno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1" marR="5651" marT="5651" marB="0" anchor="ctr"/>
                </a:tc>
                <a:extLst>
                  <a:ext uri="{0D108BD9-81ED-4DB2-BD59-A6C34878D82A}">
                    <a16:rowId xmlns:a16="http://schemas.microsoft.com/office/drawing/2014/main" val="502349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25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BAA87-6A99-1250-2C91-0B147BCD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61285F-7B80-2A73-AFB2-40EB67B12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Info</a:t>
            </a:r>
            <a:r>
              <a:rPr lang="cs-CZ" dirty="0"/>
              <a:t> CMS o dni kontroly</a:t>
            </a:r>
          </a:p>
          <a:p>
            <a:r>
              <a:rPr lang="cs-CZ" dirty="0"/>
              <a:t>Výběr kontrolované práce sekání, opravy vozovek, hloubení příkopu,…</a:t>
            </a:r>
          </a:p>
          <a:p>
            <a:r>
              <a:rPr lang="cs-CZ" dirty="0"/>
              <a:t>Návštěva místa realizace</a:t>
            </a:r>
          </a:p>
          <a:p>
            <a:r>
              <a:rPr lang="cs-CZ" dirty="0"/>
              <a:t>Vizuální zhodnocení provedené práce</a:t>
            </a:r>
          </a:p>
          <a:p>
            <a:r>
              <a:rPr lang="cs-CZ" dirty="0"/>
              <a:t>Fotodokumentace</a:t>
            </a:r>
          </a:p>
          <a:p>
            <a:r>
              <a:rPr lang="cs-CZ" dirty="0"/>
              <a:t>Protokol</a:t>
            </a:r>
          </a:p>
          <a:p>
            <a:r>
              <a:rPr lang="cs-CZ" dirty="0"/>
              <a:t>Nakonec </a:t>
            </a:r>
            <a:r>
              <a:rPr lang="cs-CZ" dirty="0" err="1"/>
              <a:t>info</a:t>
            </a:r>
            <a:r>
              <a:rPr lang="cs-CZ" dirty="0"/>
              <a:t> CMS či vedoucímu oblasti</a:t>
            </a:r>
          </a:p>
          <a:p>
            <a:r>
              <a:rPr lang="cs-CZ" dirty="0"/>
              <a:t>Pokračování kontrol v roce 2023 napříč všemi CMS</a:t>
            </a:r>
          </a:p>
        </p:txBody>
      </p:sp>
    </p:spTree>
    <p:extLst>
      <p:ext uri="{BB962C8B-B14F-4D97-AF65-F5344CB8AC3E}">
        <p14:creationId xmlns:p14="http://schemas.microsoft.com/office/powerpoint/2010/main" val="265307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Výhrady: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359017"/>
            <a:ext cx="5181600" cy="4817946"/>
          </a:xfrm>
        </p:spPr>
        <p:txBody>
          <a:bodyPr/>
          <a:lstStyle/>
          <a:p>
            <a:r>
              <a:rPr lang="cs-CZ" dirty="0"/>
              <a:t>III/23713 špatná oprava – otevřená struktura obrusné vrstvy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963827"/>
            <a:ext cx="5181600" cy="5213136"/>
          </a:xfrm>
        </p:spPr>
        <p:txBody>
          <a:bodyPr/>
          <a:lstStyle/>
          <a:p>
            <a:r>
              <a:rPr lang="cs-CZ" dirty="0"/>
              <a:t>Nevhodně zvolený tvar opravy silnice</a:t>
            </a:r>
          </a:p>
          <a:p>
            <a:endParaRPr lang="cs-CZ" dirty="0"/>
          </a:p>
        </p:txBody>
      </p:sp>
      <p:pic>
        <p:nvPicPr>
          <p:cNvPr id="8" name="Obrázek 7" descr="Obsah obrázku déšť, kámen, špinavé, obrubník&#10;&#10;Popis byl vytvořen automaticky">
            <a:extLst>
              <a:ext uri="{FF2B5EF4-FFF2-40B4-BE49-F238E27FC236}">
                <a16:creationId xmlns:a16="http://schemas.microsoft.com/office/drawing/2014/main" id="{82171ACC-8A32-0899-26A5-173966E4F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888" y="2426612"/>
            <a:ext cx="3906102" cy="4522500"/>
          </a:xfrm>
          <a:prstGeom prst="rect">
            <a:avLst/>
          </a:prstGeom>
        </p:spPr>
      </p:pic>
      <p:pic>
        <p:nvPicPr>
          <p:cNvPr id="10" name="Obrázek 9" descr="Obsah obrázku zeď, interiér, špinavé&#10;&#10;Popis byl vytvořen automaticky">
            <a:extLst>
              <a:ext uri="{FF2B5EF4-FFF2-40B4-BE49-F238E27FC236}">
                <a16:creationId xmlns:a16="http://schemas.microsoft.com/office/drawing/2014/main" id="{D91E956F-5ED4-975C-F343-1B82E949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8419" y="2317312"/>
            <a:ext cx="4667249" cy="3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1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Výhrady: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79390" y="1825625"/>
            <a:ext cx="5181600" cy="4351338"/>
          </a:xfrm>
        </p:spPr>
        <p:txBody>
          <a:bodyPr/>
          <a:lstStyle/>
          <a:p>
            <a:r>
              <a:rPr lang="cs-CZ" dirty="0"/>
              <a:t>Špatný přechod opravy navázání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963827"/>
            <a:ext cx="5181600" cy="521313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 descr="Obsah obrázku kámen&#10;&#10;Popis byl vytvořen automaticky">
            <a:extLst>
              <a:ext uri="{FF2B5EF4-FFF2-40B4-BE49-F238E27FC236}">
                <a16:creationId xmlns:a16="http://schemas.microsoft.com/office/drawing/2014/main" id="{C21F6D66-0466-86A4-3A78-95BA85D7A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375" y="2894549"/>
            <a:ext cx="4351336" cy="32635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F82374-8B63-D79D-831B-4F4145B63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7591" y="2311030"/>
            <a:ext cx="4507369" cy="33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15F02-DA69-215F-EEC0-76BE67B3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výhrady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7A1E1E-32DE-E782-9BB8-5D36E75146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Nedodržování technologických postupů</a:t>
            </a:r>
          </a:p>
          <a:p>
            <a:pPr marL="0" indent="0">
              <a:buNone/>
            </a:pPr>
            <a:r>
              <a:rPr lang="cs-CZ" dirty="0"/>
              <a:t>U výspravy </a:t>
            </a:r>
            <a:r>
              <a:rPr lang="cs-CZ" dirty="0" err="1"/>
              <a:t>asf</a:t>
            </a:r>
            <a:r>
              <a:rPr lang="cs-CZ" dirty="0"/>
              <a:t>. směsí za horka</a:t>
            </a:r>
          </a:p>
          <a:p>
            <a:r>
              <a:rPr lang="cs-CZ" dirty="0"/>
              <a:t>Chybějící či nedostatečný spojovací postřik</a:t>
            </a:r>
          </a:p>
          <a:p>
            <a:endParaRPr lang="cs-CZ" dirty="0"/>
          </a:p>
          <a:p>
            <a:r>
              <a:rPr lang="cs-CZ" dirty="0"/>
              <a:t>Neplynulé napojení opravy komunikace ke stávajícímu povrchu ( absence TURBA či zálivky)</a:t>
            </a:r>
          </a:p>
          <a:p>
            <a:r>
              <a:rPr lang="cs-CZ" dirty="0"/>
              <a:t>Použití </a:t>
            </a:r>
            <a:r>
              <a:rPr lang="cs-CZ" dirty="0" err="1"/>
              <a:t>asf</a:t>
            </a:r>
            <a:r>
              <a:rPr lang="cs-CZ" dirty="0"/>
              <a:t> směs pro ložnou vrstvu – otevřená struktura</a:t>
            </a:r>
          </a:p>
          <a:p>
            <a:endParaRPr lang="cs-CZ" dirty="0"/>
          </a:p>
          <a:p>
            <a:r>
              <a:rPr lang="cs-CZ" dirty="0"/>
              <a:t>Zimní údržba: </a:t>
            </a:r>
          </a:p>
          <a:p>
            <a:r>
              <a:rPr lang="cs-CZ" dirty="0"/>
              <a:t>Nedostatečné dávkování chemického posypu</a:t>
            </a:r>
          </a:p>
          <a:p>
            <a:r>
              <a:rPr lang="cs-CZ" dirty="0"/>
              <a:t>Jízda bez předsazené radlice i za sněhové pokrývky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91D2FD-F1FD-9B9D-1B75-4A54ADF0D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7543"/>
            <a:ext cx="5181600" cy="4609420"/>
          </a:xfrm>
        </p:spPr>
        <p:txBody>
          <a:bodyPr>
            <a:normAutofit fontScale="70000" lnSpcReduction="20000"/>
          </a:bodyPr>
          <a:lstStyle/>
          <a:p>
            <a:r>
              <a:rPr lang="cs-CZ" u="sng" dirty="0"/>
              <a:t>Dle ceníku, nákl. položky 21712</a:t>
            </a:r>
          </a:p>
          <a:p>
            <a:r>
              <a:rPr lang="cs-CZ" b="1" dirty="0"/>
              <a:t>Vysprávky výtluků asfaltovou směsí za horka </a:t>
            </a:r>
          </a:p>
          <a:p>
            <a:r>
              <a:rPr lang="cs-CZ" dirty="0"/>
              <a:t>označení pracoviště dopravním značením a doprava asfaltové směsi na pracoviště</a:t>
            </a:r>
          </a:p>
          <a:p>
            <a:r>
              <a:rPr lang="cs-CZ" dirty="0"/>
              <a:t>dodávka veškerého provozního materiálu</a:t>
            </a:r>
          </a:p>
          <a:p>
            <a:r>
              <a:rPr lang="cs-CZ" dirty="0"/>
              <a:t>provedení spojovacího postřiku</a:t>
            </a:r>
          </a:p>
          <a:p>
            <a:r>
              <a:rPr lang="cs-CZ" dirty="0"/>
              <a:t>vyplnění výtluku </a:t>
            </a:r>
            <a:r>
              <a:rPr lang="cs-CZ" dirty="0" err="1"/>
              <a:t>asf</a:t>
            </a:r>
            <a:r>
              <a:rPr lang="cs-CZ" dirty="0"/>
              <a:t>. betonem s převýšením pro hutnění</a:t>
            </a:r>
          </a:p>
          <a:p>
            <a:r>
              <a:rPr lang="cs-CZ" dirty="0"/>
              <a:t>hutnění</a:t>
            </a:r>
          </a:p>
          <a:p>
            <a:r>
              <a:rPr lang="cs-CZ" dirty="0"/>
              <a:t>přejezd k dalšímu výtluku</a:t>
            </a:r>
          </a:p>
          <a:p>
            <a:r>
              <a:rPr lang="cs-CZ" dirty="0"/>
              <a:t>příprava mechanizmů na odjezd z pracoviště</a:t>
            </a:r>
          </a:p>
          <a:p>
            <a:r>
              <a:rPr lang="cs-CZ" dirty="0"/>
              <a:t>zrušení dopravního značení s naložením značek na </a:t>
            </a:r>
            <a:r>
              <a:rPr lang="cs-CZ" dirty="0" err="1"/>
              <a:t>dopr</a:t>
            </a:r>
            <a:r>
              <a:rPr lang="cs-CZ" dirty="0"/>
              <a:t>. prostředek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65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15F02-DA69-215F-EEC0-76BE67B3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Dobře odvedená práce</a:t>
            </a:r>
          </a:p>
        </p:txBody>
      </p:sp>
      <p:pic>
        <p:nvPicPr>
          <p:cNvPr id="4" name="Obrázek 3" descr="Obsah obrázku silnice, exteriér, směr, makadam&#10;&#10;Popis byl vytvořen automaticky">
            <a:extLst>
              <a:ext uri="{FF2B5EF4-FFF2-40B4-BE49-F238E27FC236}">
                <a16:creationId xmlns:a16="http://schemas.microsoft.com/office/drawing/2014/main" id="{019F2E09-3598-BF1B-F881-3BB038BF4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26" y="1664283"/>
            <a:ext cx="6506547" cy="4879910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AEA3614-A717-D263-38B3-4DFE3B1CC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" name="Zástupný obsah 11" descr="Obsah obrázku scéna, obloha, směr, silnice&#10;&#10;Popis byl vytvořen automaticky">
            <a:extLst>
              <a:ext uri="{FF2B5EF4-FFF2-40B4-BE49-F238E27FC236}">
                <a16:creationId xmlns:a16="http://schemas.microsoft.com/office/drawing/2014/main" id="{B0587779-DC37-BC44-55E5-BD0FBFA4FE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" y="2028241"/>
            <a:ext cx="4674141" cy="3505606"/>
          </a:xfrm>
        </p:spPr>
      </p:pic>
    </p:spTree>
    <p:extLst>
      <p:ext uri="{BB962C8B-B14F-4D97-AF65-F5344CB8AC3E}">
        <p14:creationId xmlns:p14="http://schemas.microsoft.com/office/powerpoint/2010/main" val="25796023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1000</Words>
  <Application>Microsoft Office PowerPoint</Application>
  <PresentationFormat>Širokoúhlá obrazovka</PresentationFormat>
  <Paragraphs>735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Běžná údržba silnic  Hodnocení uplynulého roku 2022</vt:lpstr>
      <vt:lpstr>Kontroly rozbor</vt:lpstr>
      <vt:lpstr>Kontroly rozbor</vt:lpstr>
      <vt:lpstr>Průběh</vt:lpstr>
      <vt:lpstr>Výhrady:</vt:lpstr>
      <vt:lpstr>Výhrady:</vt:lpstr>
      <vt:lpstr>Nejčastější výhrady </vt:lpstr>
      <vt:lpstr>Dobře odvedená práce</vt:lpstr>
      <vt:lpstr>Dobře odvedená práce</vt:lpstr>
      <vt:lpstr>Dobře odvedená práce</vt:lpstr>
      <vt:lpstr>Hodnocení: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Vacek Miloš</dc:creator>
  <cp:lastModifiedBy>Vacek Miloš</cp:lastModifiedBy>
  <cp:revision>49</cp:revision>
  <dcterms:created xsi:type="dcterms:W3CDTF">2018-12-06T10:41:45Z</dcterms:created>
  <dcterms:modified xsi:type="dcterms:W3CDTF">2022-12-09T09:46:51Z</dcterms:modified>
</cp:coreProperties>
</file>